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65" r:id="rId3"/>
  </p:sldMasterIdLst>
  <p:notesMasterIdLst>
    <p:notesMasterId r:id="rId27"/>
  </p:notesMasterIdLst>
  <p:sldIdLst>
    <p:sldId id="531" r:id="rId4"/>
    <p:sldId id="418" r:id="rId5"/>
    <p:sldId id="257" r:id="rId6"/>
    <p:sldId id="412" r:id="rId7"/>
    <p:sldId id="256" r:id="rId8"/>
    <p:sldId id="419" r:id="rId9"/>
    <p:sldId id="261" r:id="rId10"/>
    <p:sldId id="411" r:id="rId11"/>
    <p:sldId id="402" r:id="rId12"/>
    <p:sldId id="407" r:id="rId13"/>
    <p:sldId id="423" r:id="rId14"/>
    <p:sldId id="413" r:id="rId15"/>
    <p:sldId id="415" r:id="rId16"/>
    <p:sldId id="421" r:id="rId17"/>
    <p:sldId id="414" r:id="rId18"/>
    <p:sldId id="416" r:id="rId19"/>
    <p:sldId id="409" r:id="rId20"/>
    <p:sldId id="420" r:id="rId21"/>
    <p:sldId id="424" r:id="rId22"/>
    <p:sldId id="425" r:id="rId23"/>
    <p:sldId id="526" r:id="rId24"/>
    <p:sldId id="422" r:id="rId25"/>
    <p:sldId id="41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99CCFF"/>
    <a:srgbClr val="FF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 autoAdjust="0"/>
    <p:restoredTop sz="69463" autoAdjust="0"/>
  </p:normalViewPr>
  <p:slideViewPr>
    <p:cSldViewPr showGuides="1">
      <p:cViewPr varScale="1">
        <p:scale>
          <a:sx n="109" d="100"/>
          <a:sy n="109" d="100"/>
        </p:scale>
        <p:origin x="330" y="150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42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5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1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01:00/00:30</a:t>
            </a:r>
          </a:p>
          <a:p>
            <a:r>
              <a:rPr lang="en-US" dirty="0"/>
              <a:t>Microsoft says it best - It’s all about the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6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77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84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9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15B11-328E-800D-46DD-5B3F09E6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p:transition advClick="0" advTm="6000">
    <p:random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p:transition advClick="0" advTm="6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p:transition advClick="0" advTm="6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E4B76-8EA9-BD77-7E44-2E8CC5AE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425B-16D2-4F61-A1BF-7F895807B8C1}" type="datetime1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7FDE-8D96-1EF5-2B77-6A066061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032977"/>
      </p:ext>
    </p:extLst>
  </p:cSld>
  <p:clrMapOvr>
    <a:masterClrMapping/>
  </p:clrMapOvr>
  <p:transition advClick="0" advTm="6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88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9339F7-716D-F52B-B327-C542AE081D2E}"/>
              </a:ext>
            </a:extLst>
          </p:cNvPr>
          <p:cNvSpPr txBox="1"/>
          <p:nvPr userDrawn="1"/>
        </p:nvSpPr>
        <p:spPr>
          <a:xfrm>
            <a:off x="-2" y="6553200"/>
            <a:ext cx="3645410" cy="313932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18288" bIns="18288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SQL Saturday Baton Rouge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6CA8-86CA-CB0D-354F-69BB240EAE63}"/>
              </a:ext>
            </a:extLst>
          </p:cNvPr>
          <p:cNvSpPr txBox="1"/>
          <p:nvPr userDrawn="1"/>
        </p:nvSpPr>
        <p:spPr>
          <a:xfrm>
            <a:off x="3645408" y="6553200"/>
            <a:ext cx="854659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Index Performance Tuning Through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73" r:id="rId4"/>
  </p:sldLayoutIdLst>
  <p:transition advClick="0" advTm="6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8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 advClick="0" advTm="6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8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hyperlink" Target="mailto:Bill@Sanscrainte.co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jpg"/><Relationship Id="rId20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23" Type="http://schemas.openxmlformats.org/officeDocument/2006/relationships/image" Target="../media/image28.jp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568" y="102899"/>
            <a:ext cx="11192256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b="1" dirty="0"/>
              <a:t>Index (x): Prescriptions for Performance Improvement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363" y="4285025"/>
            <a:ext cx="5230368" cy="1655762"/>
          </a:xfrm>
        </p:spPr>
        <p:txBody>
          <a:bodyPr>
            <a:noAutofit/>
          </a:bodyPr>
          <a:lstStyle/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21" y="3367812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E5B427F-72BF-9B97-1CB5-A9F38484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319" y="-45720"/>
            <a:ext cx="12575511" cy="7152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-175246" y="4965192"/>
            <a:ext cx="12379438" cy="17556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After adding a covering index 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and the app is smoking</a:t>
            </a:r>
          </a:p>
        </p:txBody>
      </p:sp>
    </p:spTree>
    <p:extLst>
      <p:ext uri="{BB962C8B-B14F-4D97-AF65-F5344CB8AC3E}">
        <p14:creationId xmlns:p14="http://schemas.microsoft.com/office/powerpoint/2010/main" val="3561993517"/>
      </p:ext>
    </p:extLst>
  </p:cSld>
  <p:clrMapOvr>
    <a:masterClrMapping/>
  </p:clrMapOvr>
  <p:transition advClick="0" advTm="6000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93E40E3-9DF4-5B76-D618-20F97394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280" y="0"/>
            <a:ext cx="12273280" cy="690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919815-371A-D336-2547-2829C5862292}"/>
              </a:ext>
            </a:extLst>
          </p:cNvPr>
          <p:cNvSpPr txBox="1"/>
          <p:nvPr/>
        </p:nvSpPr>
        <p:spPr>
          <a:xfrm>
            <a:off x="7778496" y="1271016"/>
            <a:ext cx="4248088" cy="256032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rgbClr val="FFC000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Finding and fixing an annoying bug</a:t>
            </a:r>
          </a:p>
        </p:txBody>
      </p:sp>
    </p:spTree>
    <p:extLst>
      <p:ext uri="{BB962C8B-B14F-4D97-AF65-F5344CB8AC3E}">
        <p14:creationId xmlns:p14="http://schemas.microsoft.com/office/powerpoint/2010/main" val="860153829"/>
      </p:ext>
    </p:extLst>
  </p:cSld>
  <p:clrMapOvr>
    <a:masterClrMapping/>
  </p:clrMapOvr>
  <p:transition advClick="0" advTm="600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0" y="576072"/>
            <a:ext cx="12192000" cy="556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u="sng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What if … there was a tool that could:</a:t>
            </a:r>
            <a:endParaRPr lang="en-US" sz="4800" b="1" u="sng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Identify where SQL Server indexes “hurt”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7525" marR="0" indent="-290513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Finds the biggest pain management areas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Prescribe actions to reduce the pain …</a:t>
            </a:r>
            <a:endParaRPr lang="en-US" sz="4800" b="1" kern="1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Share hundreds of detailed diagnostics</a:t>
            </a: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And present it all in Excel?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- 2</a:t>
            </a:r>
          </a:p>
        </p:txBody>
      </p:sp>
    </p:spTree>
    <p:extLst>
      <p:ext uri="{BB962C8B-B14F-4D97-AF65-F5344CB8AC3E}">
        <p14:creationId xmlns:p14="http://schemas.microsoft.com/office/powerpoint/2010/main" val="2500041562"/>
      </p:ext>
    </p:extLst>
  </p:cSld>
  <p:clrMapOvr>
    <a:masterClrMapping/>
  </p:clrMapOvr>
  <p:transition advClick="0" advTm="6000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05D6A6B-03CD-AD95-18F4-D5EC8A66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77F793-58DA-9B1B-1338-81D45DEC45D5}"/>
              </a:ext>
            </a:extLst>
          </p:cNvPr>
          <p:cNvSpPr txBox="1"/>
          <p:nvPr/>
        </p:nvSpPr>
        <p:spPr>
          <a:xfrm>
            <a:off x="0" y="26244"/>
            <a:ext cx="12192000" cy="179341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After setting up Ola </a:t>
            </a:r>
            <a:r>
              <a:rPr lang="en-US" sz="5400" b="1" dirty="0" err="1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Hallengren’s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Maintenance Solution</a:t>
            </a:r>
          </a:p>
        </p:txBody>
      </p:sp>
    </p:spTree>
    <p:extLst>
      <p:ext uri="{BB962C8B-B14F-4D97-AF65-F5344CB8AC3E}">
        <p14:creationId xmlns:p14="http://schemas.microsoft.com/office/powerpoint/2010/main" val="1530595335"/>
      </p:ext>
    </p:extLst>
  </p:cSld>
  <p:clrMapOvr>
    <a:masterClrMapping/>
  </p:clrMapOvr>
  <p:transition advClick="0" advTm="6000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funny GIF by AFV Pets">
            <a:extLst>
              <a:ext uri="{FF2B5EF4-FFF2-40B4-BE49-F238E27FC236}">
                <a16:creationId xmlns:a16="http://schemas.microsoft.com/office/drawing/2014/main" id="{2B92E20F-9765-3462-CA1F-FB061B64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1706A-300A-E7F3-3826-451F799FD36B}"/>
              </a:ext>
            </a:extLst>
          </p:cNvPr>
          <p:cNvSpPr txBox="1"/>
          <p:nvPr/>
        </p:nvSpPr>
        <p:spPr>
          <a:xfrm>
            <a:off x="1121664" y="283464"/>
            <a:ext cx="9948672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After asking the developers to please document their code</a:t>
            </a:r>
          </a:p>
        </p:txBody>
      </p:sp>
    </p:spTree>
    <p:extLst>
      <p:ext uri="{BB962C8B-B14F-4D97-AF65-F5344CB8AC3E}">
        <p14:creationId xmlns:p14="http://schemas.microsoft.com/office/powerpoint/2010/main" val="3813026953"/>
      </p:ext>
    </p:extLst>
  </p:cSld>
  <p:clrMapOvr>
    <a:masterClrMapping/>
  </p:clrMapOvr>
  <p:transition advClick="0" advTm="6000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1271016"/>
            <a:ext cx="11119105" cy="398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Introducing </a:t>
            </a:r>
            <a:r>
              <a:rPr lang="en-US" sz="54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SQLXL_Index</a:t>
            </a: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!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new tool to make index tuning simpler and more comprehensive for SQL developers and administrators</a:t>
            </a:r>
            <a:r>
              <a:rPr lang="en-US" sz="5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- 3</a:t>
            </a:r>
          </a:p>
        </p:txBody>
      </p:sp>
    </p:spTree>
    <p:extLst>
      <p:ext uri="{BB962C8B-B14F-4D97-AF65-F5344CB8AC3E}">
        <p14:creationId xmlns:p14="http://schemas.microsoft.com/office/powerpoint/2010/main" val="4177772067"/>
      </p:ext>
    </p:extLst>
  </p:cSld>
  <p:clrMapOvr>
    <a:masterClrMapping/>
  </p:clrMapOvr>
  <p:transition advClick="0" advTm="6000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F02B3-5879-ECC9-D1CB-CDBDE6DA9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8825D-70D7-4CE9-26DE-EE21D3AA3AD7}"/>
              </a:ext>
            </a:extLst>
          </p:cNvPr>
          <p:cNvSpPr txBox="1"/>
          <p:nvPr/>
        </p:nvSpPr>
        <p:spPr>
          <a:xfrm>
            <a:off x="10160" y="-13208"/>
            <a:ext cx="12183364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When the performance improvement plan finally comes together</a:t>
            </a:r>
          </a:p>
        </p:txBody>
      </p:sp>
    </p:spTree>
    <p:extLst>
      <p:ext uri="{BB962C8B-B14F-4D97-AF65-F5344CB8AC3E}">
        <p14:creationId xmlns:p14="http://schemas.microsoft.com/office/powerpoint/2010/main" val="3693228980"/>
      </p:ext>
    </p:extLst>
  </p:cSld>
  <p:clrMapOvr>
    <a:masterClrMapping/>
  </p:clrMapOvr>
  <p:transition advClick="0" advTm="6000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F1DB9-D3F2-3A0D-30C8-C86CD2C16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-1252728"/>
            <a:ext cx="12338339" cy="9150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65295" y="0"/>
            <a:ext cx="12183364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When 2</a:t>
            </a:r>
            <a:r>
              <a:rPr lang="en-US" sz="5400" b="1" baseline="30000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nd</a:t>
            </a: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 level insists restarting SQL Server will fix the problem</a:t>
            </a:r>
          </a:p>
        </p:txBody>
      </p:sp>
    </p:spTree>
    <p:extLst>
      <p:ext uri="{BB962C8B-B14F-4D97-AF65-F5344CB8AC3E}">
        <p14:creationId xmlns:p14="http://schemas.microsoft.com/office/powerpoint/2010/main" val="2912759840"/>
      </p:ext>
    </p:extLst>
  </p:cSld>
  <p:clrMapOvr>
    <a:masterClrMapping/>
  </p:clrMapOvr>
  <p:transition advClick="0" advTm="600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39"/>
            <a:ext cx="12192001" cy="6122487"/>
          </a:xfrm>
        </p:spPr>
        <p:txBody>
          <a:bodyPr/>
          <a:lstStyle/>
          <a:p>
            <a:pPr marL="0" lvl="0" indent="0">
              <a:buNone/>
              <a:tabLst>
                <a:tab pos="1254125" algn="l"/>
                <a:tab pos="3025775" algn="l"/>
              </a:tabLst>
            </a:pPr>
            <a:r>
              <a:rPr lang="en-US" sz="3200" dirty="0"/>
              <a:t>Bill </a:t>
            </a:r>
            <a:r>
              <a:rPr lang="en-US" sz="3200" dirty="0" err="1"/>
              <a:t>Sanscrainte</a:t>
            </a:r>
            <a:r>
              <a:rPr lang="en-US" sz="3200" dirty="0"/>
              <a:t>	</a:t>
            </a:r>
            <a:r>
              <a:rPr lang="en-US" sz="3200" dirty="0">
                <a:hlinkClick r:id="rId3" action="ppaction://hlinkfile"/>
              </a:rPr>
              <a:t>linkedin.com/in/</a:t>
            </a:r>
            <a:r>
              <a:rPr lang="en-US" sz="3200" dirty="0" err="1">
                <a:hlinkClick r:id="rId3" action="ppaction://hlinkfile"/>
              </a:rPr>
              <a:t>billsanscrainte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200" dirty="0">
                <a:hlinkClick r:id="rId4"/>
              </a:rPr>
              <a:t>Bill@Sanscrainte.com</a:t>
            </a:r>
            <a:endParaRPr lang="en-US" sz="3200" dirty="0"/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SQL Server since 6.5</a:t>
            </a:r>
          </a:p>
          <a:p>
            <a:pPr>
              <a:tabLst>
                <a:tab pos="1371600" algn="l"/>
              </a:tabLst>
            </a:pPr>
            <a:r>
              <a:rPr lang="en-US" sz="3200" dirty="0"/>
              <a:t>1984 - Executed first SQL statement</a:t>
            </a:r>
            <a:br>
              <a:rPr lang="en-US" sz="3200" dirty="0"/>
            </a:br>
            <a:r>
              <a:rPr lang="en-US" sz="3200" dirty="0"/>
              <a:t>	leading first data warehouse project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1994 - Started Data Consulting practice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2001 - Began version 1 of SQLXL tools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2020 - Retired to pursue passion projects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Record holder for most SQL Cruises as a student</a:t>
            </a:r>
            <a:br>
              <a:rPr lang="en-US" sz="3200" dirty="0"/>
            </a:br>
            <a:r>
              <a:rPr lang="en-US" sz="3200" dirty="0"/>
              <a:t>SQL Server 10, Oracle 2</a:t>
            </a:r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About 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F9824-29C0-1084-2A1A-FF52E44C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23613406"/>
      </p:ext>
    </p:extLst>
  </p:cSld>
  <p:clrMapOvr>
    <a:masterClrMapping/>
  </p:clrMapOvr>
  <p:transition advClick="0" advTm="600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AF00227-411F-D425-AD96-FF159D41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434FD-85D4-7644-065A-D12E63031737}"/>
              </a:ext>
            </a:extLst>
          </p:cNvPr>
          <p:cNvSpPr txBox="1"/>
          <p:nvPr/>
        </p:nvSpPr>
        <p:spPr>
          <a:xfrm>
            <a:off x="1" y="0"/>
            <a:ext cx="1219200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When the CFO insists you can 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get another year from </a:t>
            </a:r>
            <a:r>
              <a:rPr lang="en-US" sz="5400" b="1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your servers</a:t>
            </a:r>
            <a:endParaRPr lang="en-US" sz="5400" b="1" dirty="0">
              <a:ln w="31750">
                <a:solidFill>
                  <a:schemeClr val="dk1">
                    <a:shade val="15000"/>
                  </a:schemeClr>
                </a:solidFill>
              </a:ln>
              <a:solidFill>
                <a:schemeClr val="bg1"/>
              </a:solidFill>
              <a:effectLst>
                <a:innerShdw blurRad="63500" dist="50800" dir="18900000">
                  <a:schemeClr val="tx1">
                    <a:alpha val="36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73824"/>
      </p:ext>
    </p:extLst>
  </p:cSld>
  <p:clrMapOvr>
    <a:masterClrMapping/>
  </p:clrMapOvr>
  <p:transition advClick="0" advTm="600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atles Walking GIF">
            <a:extLst>
              <a:ext uri="{FF2B5EF4-FFF2-40B4-BE49-F238E27FC236}">
                <a16:creationId xmlns:a16="http://schemas.microsoft.com/office/drawing/2014/main" id="{D4AB8B4A-D9AE-B6F1-77DA-7028E691D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28" y="-1759328"/>
            <a:ext cx="8614410" cy="861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82596-EC05-C652-A5B8-4F4889953CE2}"/>
              </a:ext>
            </a:extLst>
          </p:cNvPr>
          <p:cNvSpPr txBox="1"/>
          <p:nvPr/>
        </p:nvSpPr>
        <p:spPr>
          <a:xfrm>
            <a:off x="2798591" y="137160"/>
            <a:ext cx="65948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Hi Ho, Hi Ho, it’s off </a:t>
            </a:r>
          </a:p>
          <a:p>
            <a:pPr algn="ctr"/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to work we go</a:t>
            </a:r>
          </a:p>
        </p:txBody>
      </p:sp>
    </p:spTree>
    <p:extLst>
      <p:ext uri="{BB962C8B-B14F-4D97-AF65-F5344CB8AC3E}">
        <p14:creationId xmlns:p14="http://schemas.microsoft.com/office/powerpoint/2010/main" val="1930524008"/>
      </p:ext>
    </p:extLst>
  </p:cSld>
  <p:clrMapOvr>
    <a:masterClrMapping/>
  </p:clrMapOvr>
  <p:transition advClick="0" advTm="600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53BB0D4-4D98-514C-460E-71FC5A61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342778" cy="685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0A18C4-F955-1AC7-6AA5-D740972884C4}"/>
              </a:ext>
            </a:extLst>
          </p:cNvPr>
          <p:cNvSpPr txBox="1"/>
          <p:nvPr/>
        </p:nvSpPr>
        <p:spPr>
          <a:xfrm>
            <a:off x="1" y="0"/>
            <a:ext cx="1219200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Just as the CFO goes to close the books</a:t>
            </a:r>
          </a:p>
        </p:txBody>
      </p:sp>
    </p:spTree>
    <p:extLst>
      <p:ext uri="{BB962C8B-B14F-4D97-AF65-F5344CB8AC3E}">
        <p14:creationId xmlns:p14="http://schemas.microsoft.com/office/powerpoint/2010/main" val="1504655076"/>
      </p:ext>
    </p:extLst>
  </p:cSld>
  <p:clrMapOvr>
    <a:masterClrMapping/>
  </p:clrMapOvr>
  <p:transition advClick="0" advTm="600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63899"/>
              </p:ext>
            </p:extLst>
          </p:nvPr>
        </p:nvGraphicFramePr>
        <p:xfrm>
          <a:off x="-12970" y="447041"/>
          <a:ext cx="12192001" cy="60909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642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57234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09091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1D9D43F-556E-5339-2306-361713D6F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" y="7167"/>
            <a:ext cx="12179259" cy="685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A84FF2-5D8D-7D54-254A-B20B7C8F3DBD}"/>
              </a:ext>
            </a:extLst>
          </p:cNvPr>
          <p:cNvSpPr txBox="1"/>
          <p:nvPr/>
        </p:nvSpPr>
        <p:spPr>
          <a:xfrm>
            <a:off x="6370" y="5733288"/>
            <a:ext cx="12192000" cy="98755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After installing new hardware</a:t>
            </a:r>
          </a:p>
        </p:txBody>
      </p:sp>
    </p:spTree>
    <p:extLst>
      <p:ext uri="{BB962C8B-B14F-4D97-AF65-F5344CB8AC3E}">
        <p14:creationId xmlns:p14="http://schemas.microsoft.com/office/powerpoint/2010/main" val="2256077860"/>
      </p:ext>
    </p:extLst>
  </p:cSld>
  <p:clrMapOvr>
    <a:masterClrMapping/>
  </p:clrMapOvr>
  <p:transition advClick="0" advTm="6000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14535-9727-6556-2F27-B9D444DA8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77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0" y="4928616"/>
            <a:ext cx="12191999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When the business requirements don’t make sense</a:t>
            </a:r>
          </a:p>
        </p:txBody>
      </p:sp>
    </p:spTree>
    <p:extLst>
      <p:ext uri="{BB962C8B-B14F-4D97-AF65-F5344CB8AC3E}">
        <p14:creationId xmlns:p14="http://schemas.microsoft.com/office/powerpoint/2010/main" val="2504174105"/>
      </p:ext>
    </p:extLst>
  </p:cSld>
  <p:clrMapOvr>
    <a:masterClrMapping/>
  </p:clrMapOvr>
  <p:transition advClick="0" advTm="60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600" y="1524000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</a:t>
            </a:r>
            <a:r>
              <a:rPr lang="en-US" sz="2000">
                <a:solidFill>
                  <a:schemeClr val="tx2"/>
                </a:solidFill>
              </a:rPr>
              <a:t>session evaluations.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  <p:transition advClick="0" advTm="600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E3BE9-165E-D40C-DD0D-DC5FC502A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0" y="-125158"/>
            <a:ext cx="13524392" cy="7065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82786-B5C8-831C-BA06-83DEA9088102}"/>
              </a:ext>
            </a:extLst>
          </p:cNvPr>
          <p:cNvSpPr txBox="1"/>
          <p:nvPr/>
        </p:nvSpPr>
        <p:spPr>
          <a:xfrm>
            <a:off x="0" y="4160520"/>
            <a:ext cx="12192000" cy="256032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Realizing your index suggestions make you the new owner of future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3380882139"/>
      </p:ext>
    </p:extLst>
  </p:cSld>
  <p:clrMapOvr>
    <a:masterClrMapping/>
  </p:clrMapOvr>
  <p:transition advClick="0" advTm="600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33DB701-81E9-BF36-7592-D4778DBAB8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91" y="5263277"/>
            <a:ext cx="1371600" cy="3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rtual Reality Computers GIF">
            <a:extLst>
              <a:ext uri="{FF2B5EF4-FFF2-40B4-BE49-F238E27FC236}">
                <a16:creationId xmlns:a16="http://schemas.microsoft.com/office/drawing/2014/main" id="{157A8D07-B07C-8CFE-8711-C7364D0F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BC325-41F0-8616-52B6-B9E2006EFDD4}"/>
              </a:ext>
            </a:extLst>
          </p:cNvPr>
          <p:cNvSpPr txBox="1"/>
          <p:nvPr/>
        </p:nvSpPr>
        <p:spPr>
          <a:xfrm>
            <a:off x="1554757" y="5893699"/>
            <a:ext cx="90824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Finally granted admin rights</a:t>
            </a:r>
          </a:p>
        </p:txBody>
      </p:sp>
    </p:spTree>
    <p:extLst>
      <p:ext uri="{BB962C8B-B14F-4D97-AF65-F5344CB8AC3E}">
        <p14:creationId xmlns:p14="http://schemas.microsoft.com/office/powerpoint/2010/main" val="2847830554"/>
      </p:ext>
    </p:extLst>
  </p:cSld>
  <p:clrMapOvr>
    <a:masterClrMapping/>
  </p:clrMapOvr>
  <p:transition advClick="0" advTm="600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b="1" dirty="0"/>
              <a:t>“Poorly designed indexes</a:t>
            </a:r>
            <a:br>
              <a:rPr lang="en-US" sz="5400" b="1" dirty="0"/>
            </a:br>
            <a:r>
              <a:rPr lang="en-US" sz="5400" b="1" dirty="0"/>
              <a:t>and a lack of indexes</a:t>
            </a:r>
            <a:br>
              <a:rPr lang="en-US" sz="5400" b="1" dirty="0"/>
            </a:br>
            <a:r>
              <a:rPr lang="en-US" sz="5400" b="1" dirty="0"/>
              <a:t>are primary sources of</a:t>
            </a:r>
            <a:br>
              <a:rPr lang="en-US" sz="5400" b="1" dirty="0"/>
            </a:br>
            <a:r>
              <a:rPr lang="en-US" sz="5400" b="1" dirty="0"/>
              <a:t>database application </a:t>
            </a:r>
          </a:p>
          <a:p>
            <a:pPr marL="0" indent="0" algn="ctr">
              <a:buNone/>
            </a:pPr>
            <a:r>
              <a:rPr lang="en-US" sz="5400" b="1" dirty="0"/>
              <a:t>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980637304"/>
      </p:ext>
    </p:extLst>
  </p:cSld>
  <p:clrMapOvr>
    <a:masterClrMapping/>
  </p:clrMapOvr>
  <p:transition advClick="0" advTm="6000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4CAAD-E300-A4B4-AFDB-19B73F18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307" y="0"/>
            <a:ext cx="1275907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-341376" y="4818888"/>
            <a:ext cx="12533376" cy="204825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When developers learn how poor indexes lead to resource semaphore waits</a:t>
            </a:r>
          </a:p>
        </p:txBody>
      </p:sp>
    </p:spTree>
    <p:extLst>
      <p:ext uri="{BB962C8B-B14F-4D97-AF65-F5344CB8AC3E}">
        <p14:creationId xmlns:p14="http://schemas.microsoft.com/office/powerpoint/2010/main" val="4035524691"/>
      </p:ext>
    </p:extLst>
  </p:cSld>
  <p:clrMapOvr>
    <a:masterClrMapping/>
  </p:clrMapOvr>
  <p:transition advClick="0" advTm="600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1051560"/>
            <a:ext cx="10570464" cy="4498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are 1000’s of SQL community scripts to make indexes better.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But who has time to find and run a thousand scripts?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- 1</a:t>
            </a:r>
          </a:p>
        </p:txBody>
      </p:sp>
    </p:spTree>
    <p:extLst>
      <p:ext uri="{BB962C8B-B14F-4D97-AF65-F5344CB8AC3E}">
        <p14:creationId xmlns:p14="http://schemas.microsoft.com/office/powerpoint/2010/main" val="2983713098"/>
      </p:ext>
    </p:extLst>
  </p:cSld>
  <p:clrMapOvr>
    <a:masterClrMapping/>
  </p:clrMapOvr>
  <p:transition advClick="0" advTm="6000">
    <p:random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124935</TotalTime>
  <Words>524</Words>
  <Application>Microsoft Office PowerPoint</Application>
  <PresentationFormat>Widescreen</PresentationFormat>
  <Paragraphs>110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Berlin Sans FB</vt:lpstr>
      <vt:lpstr>Calibri</vt:lpstr>
      <vt:lpstr>Office Theme</vt:lpstr>
      <vt:lpstr>1_Office Theme</vt:lpstr>
      <vt:lpstr>Custom Design</vt:lpstr>
      <vt:lpstr>Index (x): Prescriptions for Performance Improvement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are we here?</vt:lpstr>
      <vt:lpstr>PowerPoint Presentation</vt:lpstr>
      <vt:lpstr>Session Synopsis - 1</vt:lpstr>
      <vt:lpstr>PowerPoint Presentation</vt:lpstr>
      <vt:lpstr>PowerPoint Presentation</vt:lpstr>
      <vt:lpstr>Session Synopsis - 2</vt:lpstr>
      <vt:lpstr>PowerPoint Presentation</vt:lpstr>
      <vt:lpstr>PowerPoint Presentation</vt:lpstr>
      <vt:lpstr>Session Synopsis - 3</vt:lpstr>
      <vt:lpstr>PowerPoint Presentation</vt:lpstr>
      <vt:lpstr>PowerPoint Presentation</vt:lpstr>
      <vt:lpstr>About Me</vt:lpstr>
      <vt:lpstr>PowerPoint Presentation</vt:lpstr>
      <vt:lpstr>PowerPoint Presentation</vt:lpstr>
      <vt:lpstr>Special thanks to these and other SQL community contributors!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2503</cp:revision>
  <dcterms:created xsi:type="dcterms:W3CDTF">2022-12-24T15:55:49Z</dcterms:created>
  <dcterms:modified xsi:type="dcterms:W3CDTF">2024-07-25T23:28:20Z</dcterms:modified>
</cp:coreProperties>
</file>